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60" r:id="rId5"/>
    <p:sldId id="262" r:id="rId6"/>
    <p:sldId id="263" r:id="rId7"/>
    <p:sldId id="258" r:id="rId8"/>
    <p:sldId id="259" r:id="rId9"/>
    <p:sldId id="264" r:id="rId10"/>
    <p:sldId id="265" r:id="rId11"/>
    <p:sldId id="266" r:id="rId12"/>
    <p:sldId id="268" r:id="rId13"/>
    <p:sldId id="267" r:id="rId14"/>
    <p:sldId id="272" r:id="rId15"/>
    <p:sldId id="271" r:id="rId16"/>
    <p:sldId id="270"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71" d="100"/>
          <a:sy n="71" d="100"/>
        </p:scale>
        <p:origin x="4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C86FEA-4148-4BC0-876C-240720F997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DBA68E1-2829-45AF-99E9-7FBE82BA2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E2BAD60-C947-4505-9A9D-FAFB7851E698}"/>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AB61BAAD-84CE-4916-AE1D-AE99FCEE4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044B2E8-EB8C-4D5F-97EE-CC6FD9AD7C3E}"/>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082605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C436C-3604-44B5-BC68-CDE502B4B2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8E8AA0F-AC9E-4F6A-87C7-4B31F325B9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68AF38E-784A-4B07-9C9F-46E9DEA3BC74}"/>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264A7CF5-6E19-4409-BFA1-C05519726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C5C9276-663C-4EA5-81A5-AD4A1D9CE0AB}"/>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254935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A79B380-4E75-486A-8128-37F3DFA49E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57385F8-4F6F-421A-B7E6-905D142261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C1C1026-4091-42E7-A98D-109FBCC7C2AB}"/>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4C5BC2A9-4876-41AF-9EC6-427952CED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E81C44A-CD67-4969-8459-02E94096E310}"/>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990651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C38294-F7C6-4DC7-B737-6C5F1FF09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53F69D1-C954-4B21-B5A1-246CC00FB1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7593E7B-4F2D-49E7-AA28-260CD4C7FAF2}"/>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6A9C6939-530F-4EB3-91D9-CE47ED931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0FA33DB-E052-41E4-92A0-DE503B931647}"/>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25525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A5AAE7-D7AD-4A32-9593-8D4C0EC06A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2F06551-15BB-428D-87F6-942056B68B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A823466A-E046-4538-9DB4-344684069D51}"/>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122CD2A2-6ED0-4E21-90C3-54A83CF136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6BE9089-822F-40B6-A3E4-221095B92E07}"/>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339194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5835A0-4DAA-45A3-BB4F-9DE892A31A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88E62C1-C490-43BD-951C-F3F963397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2ED2D8E-5157-4F62-9DC7-DA5AB05B64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AA86924-04C4-4FAA-B524-A66CDEC0B3AC}"/>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6" name="Footer Placeholder 5">
            <a:extLst>
              <a:ext uri="{FF2B5EF4-FFF2-40B4-BE49-F238E27FC236}">
                <a16:creationId xmlns:a16="http://schemas.microsoft.com/office/drawing/2014/main" xmlns="" id="{7B169FC2-7CEA-49BD-A676-DE2A326CA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AA20781-F786-46A4-9801-4A66DEF1374B}"/>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4033211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49C77-6333-495C-B3EB-64CEE7D86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997E50A-54F6-4E22-A15D-47010612F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92A9869-DD75-469D-A13E-7DAE6B5C22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4CAD084-C119-4048-8F8B-A79AD8568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4D052D7-EE77-4010-AB8A-412E4DD296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F9261D1-CC3D-45E4-83A8-75E5A31D940F}"/>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8" name="Footer Placeholder 7">
            <a:extLst>
              <a:ext uri="{FF2B5EF4-FFF2-40B4-BE49-F238E27FC236}">
                <a16:creationId xmlns:a16="http://schemas.microsoft.com/office/drawing/2014/main" xmlns="" id="{8D9E0ECC-F4C8-4E2B-B55B-0101BE3A79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E7DBFA8-F7F8-4BFE-8E59-2448564F3C35}"/>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9359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FF7F7A-DC5C-4DDB-9ACA-85339FCDD8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3914342-961C-4CB5-8C55-D2E15F521462}"/>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4" name="Footer Placeholder 3">
            <a:extLst>
              <a:ext uri="{FF2B5EF4-FFF2-40B4-BE49-F238E27FC236}">
                <a16:creationId xmlns:a16="http://schemas.microsoft.com/office/drawing/2014/main" xmlns="" id="{5477E4C6-572E-4597-8164-9D0767FE9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9C41FEB-F445-4C23-AB06-17F05E491AD5}"/>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1060406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257848B-19C1-4A53-ABF3-70F5A423C918}"/>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3" name="Footer Placeholder 2">
            <a:extLst>
              <a:ext uri="{FF2B5EF4-FFF2-40B4-BE49-F238E27FC236}">
                <a16:creationId xmlns:a16="http://schemas.microsoft.com/office/drawing/2014/main" xmlns="" id="{C0BF9ECC-41C8-444E-BB89-93CA1C1E3C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18D57E4-B31F-4942-8404-E879A8745D94}"/>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278642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A252E-66D8-4ED7-B57E-211595192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2AA5C82-E2AD-4A43-87F6-E4D546B422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9EDA914-3505-4BAF-89DC-B03CA8D70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E6D7B4D-BEC5-4FC5-8586-4372A0107E57}"/>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6" name="Footer Placeholder 5">
            <a:extLst>
              <a:ext uri="{FF2B5EF4-FFF2-40B4-BE49-F238E27FC236}">
                <a16:creationId xmlns:a16="http://schemas.microsoft.com/office/drawing/2014/main" xmlns="" id="{56493B2C-7200-413C-94D4-1020588E5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6503287-954D-44C0-8537-37179E3C4939}"/>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211532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468477-68E8-4EE7-BFFB-EDF18CC0E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F316B56-53C3-45E5-9AF1-A360357739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5CBF271-D0EB-4B51-80FF-E72F265D1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D6E6073-843E-42D2-A157-49304333A5C9}"/>
              </a:ext>
            </a:extLst>
          </p:cNvPr>
          <p:cNvSpPr>
            <a:spLocks noGrp="1"/>
          </p:cNvSpPr>
          <p:nvPr>
            <p:ph type="dt" sz="half" idx="10"/>
          </p:nvPr>
        </p:nvSpPr>
        <p:spPr/>
        <p:txBody>
          <a:bodyPr/>
          <a:lstStyle/>
          <a:p>
            <a:fld id="{73644FF2-BC5D-47A1-B1F3-2CB13ED692B6}" type="datetimeFigureOut">
              <a:rPr lang="en-US" smtClean="0"/>
              <a:t>10/25/2018</a:t>
            </a:fld>
            <a:endParaRPr lang="en-US"/>
          </a:p>
        </p:txBody>
      </p:sp>
      <p:sp>
        <p:nvSpPr>
          <p:cNvPr id="6" name="Footer Placeholder 5">
            <a:extLst>
              <a:ext uri="{FF2B5EF4-FFF2-40B4-BE49-F238E27FC236}">
                <a16:creationId xmlns:a16="http://schemas.microsoft.com/office/drawing/2014/main" xmlns="" id="{55A124FE-4909-4185-B877-EB6C923A5B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E655DF4-65AB-47D7-B2C6-4360FF3E1583}"/>
              </a:ext>
            </a:extLst>
          </p:cNvPr>
          <p:cNvSpPr>
            <a:spLocks noGrp="1"/>
          </p:cNvSpPr>
          <p:nvPr>
            <p:ph type="sldNum" sz="quarter" idx="12"/>
          </p:nvPr>
        </p:nvSpPr>
        <p:spPr/>
        <p:txBody>
          <a:bodyPr/>
          <a:lstStyle/>
          <a:p>
            <a:fld id="{8A4DB0FF-56A5-4FFF-BEFC-937A4180CC29}" type="slidenum">
              <a:rPr lang="en-US" smtClean="0"/>
              <a:t>‹#›</a:t>
            </a:fld>
            <a:endParaRPr lang="en-US"/>
          </a:p>
        </p:txBody>
      </p:sp>
    </p:spTree>
    <p:extLst>
      <p:ext uri="{BB962C8B-B14F-4D97-AF65-F5344CB8AC3E}">
        <p14:creationId xmlns:p14="http://schemas.microsoft.com/office/powerpoint/2010/main" val="380588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302B7A0-8329-4267-991E-D11E19DCD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7DD69B3-DE40-4EAA-8512-EBBD1BA2AF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F030FA-9054-47FC-BA8B-968CE922C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44FF2-BC5D-47A1-B1F3-2CB13ED692B6}" type="datetimeFigureOut">
              <a:rPr lang="en-US" smtClean="0"/>
              <a:t>10/25/2018</a:t>
            </a:fld>
            <a:endParaRPr lang="en-US"/>
          </a:p>
        </p:txBody>
      </p:sp>
      <p:sp>
        <p:nvSpPr>
          <p:cNvPr id="5" name="Footer Placeholder 4">
            <a:extLst>
              <a:ext uri="{FF2B5EF4-FFF2-40B4-BE49-F238E27FC236}">
                <a16:creationId xmlns:a16="http://schemas.microsoft.com/office/drawing/2014/main" xmlns="" id="{273B8F5E-857A-421F-8029-53E40E9EE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7AE29B68-FB97-4ABF-9B14-24A363B3C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DB0FF-56A5-4FFF-BEFC-937A4180CC29}" type="slidenum">
              <a:rPr lang="en-US" smtClean="0"/>
              <a:t>‹#›</a:t>
            </a:fld>
            <a:endParaRPr lang="en-US"/>
          </a:p>
        </p:txBody>
      </p:sp>
    </p:spTree>
    <p:extLst>
      <p:ext uri="{BB962C8B-B14F-4D97-AF65-F5344CB8AC3E}">
        <p14:creationId xmlns:p14="http://schemas.microsoft.com/office/powerpoint/2010/main" val="3242578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_dTtvtlct9k"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aKbvcV3e5tc"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8AC8E24E-F6CE-43CE-84F8-3EC0F8B1AA79}"/>
              </a:ext>
            </a:extLst>
          </p:cNvPr>
          <p:cNvPicPr>
            <a:picLocks noChangeAspect="1"/>
          </p:cNvPicPr>
          <p:nvPr/>
        </p:nvPicPr>
        <p:blipFill>
          <a:blip r:embed="rId2"/>
          <a:stretch>
            <a:fillRect/>
          </a:stretch>
        </p:blipFill>
        <p:spPr>
          <a:xfrm>
            <a:off x="0" y="0"/>
            <a:ext cx="12192000" cy="8097520"/>
          </a:xfrm>
          <a:prstGeom prst="rect">
            <a:avLst/>
          </a:prstGeom>
        </p:spPr>
      </p:pic>
      <p:sp>
        <p:nvSpPr>
          <p:cNvPr id="5" name="TextBox 4">
            <a:extLst>
              <a:ext uri="{FF2B5EF4-FFF2-40B4-BE49-F238E27FC236}">
                <a16:creationId xmlns:a16="http://schemas.microsoft.com/office/drawing/2014/main" xmlns="" id="{E79B8AC4-5858-491F-8675-460C7FCBFDA5}"/>
              </a:ext>
            </a:extLst>
          </p:cNvPr>
          <p:cNvSpPr txBox="1"/>
          <p:nvPr/>
        </p:nvSpPr>
        <p:spPr>
          <a:xfrm>
            <a:off x="247424" y="247426"/>
            <a:ext cx="6164133" cy="1077218"/>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Atmosphere and Air Pollution</a:t>
            </a:r>
          </a:p>
        </p:txBody>
      </p:sp>
    </p:spTree>
    <p:extLst>
      <p:ext uri="{BB962C8B-B14F-4D97-AF65-F5344CB8AC3E}">
        <p14:creationId xmlns:p14="http://schemas.microsoft.com/office/powerpoint/2010/main" val="443249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B7049BE-60C7-4011-BFE8-774276715910}"/>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38654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8179673-8A73-4D49-8D6C-561B5F28A2EB}"/>
              </a:ext>
            </a:extLst>
          </p:cNvPr>
          <p:cNvPicPr>
            <a:picLocks noChangeAspect="1"/>
          </p:cNvPicPr>
          <p:nvPr/>
        </p:nvPicPr>
        <p:blipFill>
          <a:blip r:embed="rId2"/>
          <a:stretch>
            <a:fillRect/>
          </a:stretch>
        </p:blipFill>
        <p:spPr>
          <a:xfrm>
            <a:off x="642000" y="0"/>
            <a:ext cx="10908000" cy="6858000"/>
          </a:xfrm>
          <a:prstGeom prst="rect">
            <a:avLst/>
          </a:prstGeom>
        </p:spPr>
      </p:pic>
    </p:spTree>
    <p:extLst>
      <p:ext uri="{BB962C8B-B14F-4D97-AF65-F5344CB8AC3E}">
        <p14:creationId xmlns:p14="http://schemas.microsoft.com/office/powerpoint/2010/main" val="2776414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D2DB97-90AC-4BE7-AAB5-3037B6EBA773}"/>
              </a:ext>
            </a:extLst>
          </p:cNvPr>
          <p:cNvSpPr/>
          <p:nvPr/>
        </p:nvSpPr>
        <p:spPr>
          <a:xfrm>
            <a:off x="240253" y="545124"/>
            <a:ext cx="6096000" cy="1754326"/>
          </a:xfrm>
          <a:prstGeom prst="rect">
            <a:avLst/>
          </a:prstGeom>
        </p:spPr>
        <p:txBody>
          <a:bodyPr>
            <a:spAutoFit/>
          </a:bodyPr>
          <a:lstStyle/>
          <a:p>
            <a:r>
              <a:rPr lang="en-US" dirty="0">
                <a:latin typeface="Arial" panose="020B0604020202020204" pitchFamily="34" charset="0"/>
                <a:cs typeface="Arial" panose="020B0604020202020204" pitchFamily="34" charset="0"/>
              </a:rPr>
              <a:t>Where are these chemicals coming from? They can be produced naturally such as from forest fires, volcanoes, and sandstorms. They can also come from stationary sources. You can think of those as industrial such as factories. Finally, we have mobile sources such as cars and buses. </a:t>
            </a:r>
          </a:p>
        </p:txBody>
      </p:sp>
      <p:pic>
        <p:nvPicPr>
          <p:cNvPr id="3" name="Picture 2">
            <a:extLst>
              <a:ext uri="{FF2B5EF4-FFF2-40B4-BE49-F238E27FC236}">
                <a16:creationId xmlns:a16="http://schemas.microsoft.com/office/drawing/2014/main" xmlns="" id="{F9E1C915-FC4B-4588-8F9C-797076573D19}"/>
              </a:ext>
            </a:extLst>
          </p:cNvPr>
          <p:cNvPicPr>
            <a:picLocks noChangeAspect="1"/>
          </p:cNvPicPr>
          <p:nvPr/>
        </p:nvPicPr>
        <p:blipFill>
          <a:blip r:embed="rId2"/>
          <a:stretch>
            <a:fillRect/>
          </a:stretch>
        </p:blipFill>
        <p:spPr>
          <a:xfrm>
            <a:off x="326315" y="2353238"/>
            <a:ext cx="5676452" cy="4257339"/>
          </a:xfrm>
          <a:prstGeom prst="rect">
            <a:avLst/>
          </a:prstGeom>
        </p:spPr>
      </p:pic>
      <p:pic>
        <p:nvPicPr>
          <p:cNvPr id="4" name="Picture 3">
            <a:extLst>
              <a:ext uri="{FF2B5EF4-FFF2-40B4-BE49-F238E27FC236}">
                <a16:creationId xmlns:a16="http://schemas.microsoft.com/office/drawing/2014/main" xmlns="" id="{1E552C12-3FDF-4766-9A58-C41E3C295A9E}"/>
              </a:ext>
            </a:extLst>
          </p:cNvPr>
          <p:cNvPicPr>
            <a:picLocks noChangeAspect="1"/>
          </p:cNvPicPr>
          <p:nvPr/>
        </p:nvPicPr>
        <p:blipFill>
          <a:blip r:embed="rId3"/>
          <a:stretch>
            <a:fillRect/>
          </a:stretch>
        </p:blipFill>
        <p:spPr>
          <a:xfrm>
            <a:off x="6422315" y="3276827"/>
            <a:ext cx="5619750" cy="3333750"/>
          </a:xfrm>
          <a:prstGeom prst="rect">
            <a:avLst/>
          </a:prstGeom>
        </p:spPr>
      </p:pic>
      <p:pic>
        <p:nvPicPr>
          <p:cNvPr id="5" name="Picture 4">
            <a:extLst>
              <a:ext uri="{FF2B5EF4-FFF2-40B4-BE49-F238E27FC236}">
                <a16:creationId xmlns:a16="http://schemas.microsoft.com/office/drawing/2014/main" xmlns="" id="{21A94000-10DE-4BA6-94E6-8C401B77BA31}"/>
              </a:ext>
            </a:extLst>
          </p:cNvPr>
          <p:cNvPicPr>
            <a:picLocks noChangeAspect="1"/>
          </p:cNvPicPr>
          <p:nvPr/>
        </p:nvPicPr>
        <p:blipFill>
          <a:blip r:embed="rId4"/>
          <a:stretch>
            <a:fillRect/>
          </a:stretch>
        </p:blipFill>
        <p:spPr>
          <a:xfrm>
            <a:off x="7950165" y="150606"/>
            <a:ext cx="4091900" cy="2727933"/>
          </a:xfrm>
          <a:prstGeom prst="rect">
            <a:avLst/>
          </a:prstGeom>
        </p:spPr>
      </p:pic>
      <p:sp>
        <p:nvSpPr>
          <p:cNvPr id="6" name="TextBox 5">
            <a:extLst>
              <a:ext uri="{FF2B5EF4-FFF2-40B4-BE49-F238E27FC236}">
                <a16:creationId xmlns:a16="http://schemas.microsoft.com/office/drawing/2014/main" xmlns="" id="{AF8C5C91-F607-424F-AE29-443AEB9B7D27}"/>
              </a:ext>
            </a:extLst>
          </p:cNvPr>
          <p:cNvSpPr txBox="1"/>
          <p:nvPr/>
        </p:nvSpPr>
        <p:spPr>
          <a:xfrm>
            <a:off x="82474" y="8413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Sources of pollution</a:t>
            </a:r>
          </a:p>
        </p:txBody>
      </p:sp>
    </p:spTree>
    <p:extLst>
      <p:ext uri="{BB962C8B-B14F-4D97-AF65-F5344CB8AC3E}">
        <p14:creationId xmlns:p14="http://schemas.microsoft.com/office/powerpoint/2010/main" val="224729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A971546-15CF-4A5B-8234-BB365F73D56F}"/>
              </a:ext>
            </a:extLst>
          </p:cNvPr>
          <p:cNvPicPr>
            <a:picLocks noChangeAspect="1"/>
          </p:cNvPicPr>
          <p:nvPr/>
        </p:nvPicPr>
        <p:blipFill>
          <a:blip r:embed="rId2"/>
          <a:stretch>
            <a:fillRect/>
          </a:stretch>
        </p:blipFill>
        <p:spPr>
          <a:xfrm>
            <a:off x="1362635" y="0"/>
            <a:ext cx="9144000" cy="6858000"/>
          </a:xfrm>
          <a:prstGeom prst="rect">
            <a:avLst/>
          </a:prstGeom>
        </p:spPr>
      </p:pic>
    </p:spTree>
    <p:extLst>
      <p:ext uri="{BB962C8B-B14F-4D97-AF65-F5344CB8AC3E}">
        <p14:creationId xmlns:p14="http://schemas.microsoft.com/office/powerpoint/2010/main" val="329616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9270" y="891151"/>
            <a:ext cx="6096000" cy="4708981"/>
          </a:xfrm>
          <a:prstGeom prst="rect">
            <a:avLst/>
          </a:prstGeom>
        </p:spPr>
        <p:txBody>
          <a:bodyPr>
            <a:spAutoFit/>
          </a:bodyPr>
          <a:lstStyle/>
          <a:p>
            <a:r>
              <a:rPr lang="en-US" sz="2000" b="1" dirty="0">
                <a:latin typeface="Arial" panose="020B0604020202020204" pitchFamily="34" charset="0"/>
                <a:cs typeface="Arial" panose="020B0604020202020204" pitchFamily="34" charset="0"/>
              </a:rPr>
              <a:t>1990 Amendments to the Clean Air Act of </a:t>
            </a:r>
            <a:r>
              <a:rPr lang="en-US" sz="2000" b="1" dirty="0" smtClean="0">
                <a:latin typeface="Arial" panose="020B0604020202020204" pitchFamily="34" charset="0"/>
                <a:cs typeface="Arial" panose="020B0604020202020204" pitchFamily="34" charset="0"/>
              </a:rPr>
              <a:t>1970</a:t>
            </a:r>
          </a:p>
          <a:p>
            <a:r>
              <a:rPr lang="en-US" sz="2000" dirty="0" smtClean="0">
                <a:latin typeface="Arial" panose="020B0604020202020204" pitchFamily="34" charset="0"/>
                <a:cs typeface="Arial" panose="020B0604020202020204" pitchFamily="34" charset="0"/>
              </a:rPr>
              <a:t>- Authorized </a:t>
            </a:r>
            <a:r>
              <a:rPr lang="en-US" sz="2000" dirty="0">
                <a:latin typeface="Arial" panose="020B0604020202020204" pitchFamily="34" charset="0"/>
                <a:cs typeface="Arial" panose="020B0604020202020204" pitchFamily="34" charset="0"/>
              </a:rPr>
              <a:t>programs for Acid Deposition Control</a:t>
            </a:r>
          </a:p>
          <a:p>
            <a:r>
              <a:rPr lang="en-US" sz="2000" dirty="0">
                <a:latin typeface="Arial" panose="020B0604020202020204" pitchFamily="34" charset="0"/>
                <a:cs typeface="Arial" panose="020B0604020202020204" pitchFamily="34" charset="0"/>
              </a:rPr>
              <a:t>Authorized a program to control 189 toxic pollutants, including those previously regulated by the National Emission Standards for Hazardous Air </a:t>
            </a:r>
            <a:r>
              <a:rPr lang="en-US" sz="2000" dirty="0" smtClean="0">
                <a:latin typeface="Arial" panose="020B0604020202020204" pitchFamily="34" charset="0"/>
                <a:cs typeface="Arial" panose="020B0604020202020204" pitchFamily="34" charset="0"/>
              </a:rPr>
              <a:t>Pollutants</a:t>
            </a: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Established </a:t>
            </a:r>
            <a:r>
              <a:rPr lang="en-US" sz="2000" dirty="0">
                <a:latin typeface="Arial" panose="020B0604020202020204" pitchFamily="34" charset="0"/>
                <a:cs typeface="Arial" panose="020B0604020202020204" pitchFamily="34" charset="0"/>
              </a:rPr>
              <a:t>permit program </a:t>
            </a:r>
            <a:r>
              <a:rPr lang="en-US" sz="2000" dirty="0" smtClean="0">
                <a:latin typeface="Arial" panose="020B0604020202020204" pitchFamily="34" charset="0"/>
                <a:cs typeface="Arial" panose="020B0604020202020204" pitchFamily="34" charset="0"/>
              </a:rPr>
              <a:t>requirements</a:t>
            </a:r>
            <a:br>
              <a:rPr lang="en-US" sz="2000" dirty="0" smtClean="0">
                <a:latin typeface="Arial" panose="020B0604020202020204" pitchFamily="34" charset="0"/>
                <a:cs typeface="Arial" panose="020B0604020202020204" pitchFamily="34" charset="0"/>
              </a:rPr>
            </a:br>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Expanded </a:t>
            </a:r>
            <a:r>
              <a:rPr lang="en-US" sz="2000" dirty="0">
                <a:latin typeface="Arial" panose="020B0604020202020204" pitchFamily="34" charset="0"/>
                <a:cs typeface="Arial" panose="020B0604020202020204" pitchFamily="34" charset="0"/>
              </a:rPr>
              <a:t>and modified provisions concerning the attainment of National Ambient Air Quality </a:t>
            </a:r>
            <a:r>
              <a:rPr lang="en-US" sz="2000" dirty="0" smtClean="0">
                <a:latin typeface="Arial" panose="020B0604020202020204" pitchFamily="34" charset="0"/>
                <a:cs typeface="Arial" panose="020B0604020202020204" pitchFamily="34" charset="0"/>
              </a:rPr>
              <a:t>Standards</a:t>
            </a:r>
            <a:br>
              <a:rPr lang="en-US" sz="2000" dirty="0" smtClean="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Expanded </a:t>
            </a:r>
            <a:r>
              <a:rPr lang="en-US" sz="2000" dirty="0">
                <a:latin typeface="Arial" panose="020B0604020202020204" pitchFamily="34" charset="0"/>
                <a:cs typeface="Arial" panose="020B0604020202020204" pitchFamily="34" charset="0"/>
              </a:rPr>
              <a:t>and modified enforcement </a:t>
            </a:r>
            <a:r>
              <a:rPr lang="en-US" sz="2000" dirty="0" smtClean="0">
                <a:latin typeface="Arial" panose="020B0604020202020204" pitchFamily="34" charset="0"/>
                <a:cs typeface="Arial" panose="020B0604020202020204" pitchFamily="34" charset="0"/>
              </a:rPr>
              <a:t>authority</a:t>
            </a:r>
            <a:br>
              <a:rPr lang="en-US" sz="2000" dirty="0" smtClean="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Established </a:t>
            </a:r>
            <a:r>
              <a:rPr lang="en-US" sz="2000" dirty="0">
                <a:latin typeface="Arial" panose="020B0604020202020204" pitchFamily="34" charset="0"/>
                <a:cs typeface="Arial" panose="020B0604020202020204" pitchFamily="34" charset="0"/>
              </a:rPr>
              <a:t>a program to phase out the use of chemicals that deplete the ozone layer.</a:t>
            </a:r>
          </a:p>
        </p:txBody>
      </p:sp>
      <p:sp>
        <p:nvSpPr>
          <p:cNvPr id="3" name="Rectangle 2">
            <a:extLst>
              <a:ext uri="{FF2B5EF4-FFF2-40B4-BE49-F238E27FC236}">
                <a16:creationId xmlns:a16="http://schemas.microsoft.com/office/drawing/2014/main" xmlns="" id="{FAFE7916-A2F3-4336-8C84-C4ED217A614F}"/>
              </a:ext>
            </a:extLst>
          </p:cNvPr>
          <p:cNvSpPr/>
          <p:nvPr/>
        </p:nvSpPr>
        <p:spPr>
          <a:xfrm>
            <a:off x="7113493" y="1946708"/>
            <a:ext cx="4800601" cy="2308324"/>
          </a:xfrm>
          <a:prstGeom prst="rect">
            <a:avLst/>
          </a:prstGeom>
        </p:spPr>
        <p:txBody>
          <a:bodyPr wrap="square">
            <a:spAutoFit/>
          </a:bodyPr>
          <a:lstStyle/>
          <a:p>
            <a:r>
              <a:rPr lang="en-US" dirty="0"/>
              <a:t>The EPA has set standards for the six criteria pollutants which include </a:t>
            </a:r>
            <a:endParaRPr lang="en-US" dirty="0" smtClean="0"/>
          </a:p>
          <a:p>
            <a:r>
              <a:rPr lang="en-US" dirty="0" smtClean="0"/>
              <a:t>1</a:t>
            </a:r>
            <a:r>
              <a:rPr lang="en-US" dirty="0"/>
              <a:t>. Carbon Monoxide (CO) </a:t>
            </a:r>
          </a:p>
          <a:p>
            <a:r>
              <a:rPr lang="en-US" dirty="0"/>
              <a:t>2. Lead (Pb) </a:t>
            </a:r>
          </a:p>
          <a:p>
            <a:r>
              <a:rPr lang="en-US" dirty="0"/>
              <a:t>3. Nitrogen Dioxide (NO</a:t>
            </a:r>
            <a:r>
              <a:rPr lang="en-US" baseline="-25000" dirty="0"/>
              <a:t>2</a:t>
            </a:r>
            <a:r>
              <a:rPr lang="en-US" dirty="0"/>
              <a:t>) </a:t>
            </a:r>
          </a:p>
          <a:p>
            <a:r>
              <a:rPr lang="en-US" dirty="0"/>
              <a:t>4. Ozone (O</a:t>
            </a:r>
            <a:r>
              <a:rPr lang="en-US" baseline="-25000" dirty="0"/>
              <a:t>3</a:t>
            </a:r>
            <a:r>
              <a:rPr lang="en-US" dirty="0"/>
              <a:t>) </a:t>
            </a:r>
          </a:p>
          <a:p>
            <a:r>
              <a:rPr lang="en-US" dirty="0"/>
              <a:t>5. Particulate Matter (PM) </a:t>
            </a:r>
          </a:p>
          <a:p>
            <a:r>
              <a:rPr lang="en-US" dirty="0"/>
              <a:t>6. Sulfur dioxide (SO</a:t>
            </a:r>
            <a:r>
              <a:rPr lang="en-US" baseline="-25000" dirty="0"/>
              <a:t>2</a:t>
            </a:r>
            <a:r>
              <a:rPr lang="en-US" dirty="0"/>
              <a:t>)</a:t>
            </a:r>
          </a:p>
        </p:txBody>
      </p:sp>
    </p:spTree>
    <p:extLst>
      <p:ext uri="{BB962C8B-B14F-4D97-AF65-F5344CB8AC3E}">
        <p14:creationId xmlns:p14="http://schemas.microsoft.com/office/powerpoint/2010/main" val="980568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400" y="942975"/>
            <a:ext cx="8839200" cy="4972050"/>
          </a:xfrm>
          <a:prstGeom prst="rect">
            <a:avLst/>
          </a:prstGeom>
        </p:spPr>
      </p:pic>
    </p:spTree>
    <p:extLst>
      <p:ext uri="{BB962C8B-B14F-4D97-AF65-F5344CB8AC3E}">
        <p14:creationId xmlns:p14="http://schemas.microsoft.com/office/powerpoint/2010/main" val="32724937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784" y="379878"/>
            <a:ext cx="3008779" cy="5971269"/>
          </a:xfrm>
          <a:prstGeom prst="rect">
            <a:avLst/>
          </a:prstGeom>
        </p:spPr>
      </p:pic>
      <p:pic>
        <p:nvPicPr>
          <p:cNvPr id="3" name="Picture 2"/>
          <p:cNvPicPr>
            <a:picLocks noChangeAspect="1"/>
          </p:cNvPicPr>
          <p:nvPr/>
        </p:nvPicPr>
        <p:blipFill>
          <a:blip r:embed="rId3"/>
          <a:stretch>
            <a:fillRect/>
          </a:stretch>
        </p:blipFill>
        <p:spPr>
          <a:xfrm>
            <a:off x="8547006" y="379878"/>
            <a:ext cx="3071253" cy="2300475"/>
          </a:xfrm>
          <a:prstGeom prst="rect">
            <a:avLst/>
          </a:prstGeom>
        </p:spPr>
      </p:pic>
      <p:sp>
        <p:nvSpPr>
          <p:cNvPr id="4" name="Rectangle 3"/>
          <p:cNvSpPr/>
          <p:nvPr/>
        </p:nvSpPr>
        <p:spPr>
          <a:xfrm>
            <a:off x="4047563" y="608763"/>
            <a:ext cx="4155143" cy="1938992"/>
          </a:xfrm>
          <a:prstGeom prst="rect">
            <a:avLst/>
          </a:prstGeom>
        </p:spPr>
        <p:txBody>
          <a:bodyPr wrap="square">
            <a:spAutoFit/>
          </a:bodyPr>
          <a:lstStyle/>
          <a:p>
            <a:r>
              <a:rPr lang="en-US" sz="2000" b="1" dirty="0" smtClean="0">
                <a:latin typeface="Arial" panose="020B0604020202020204" pitchFamily="34" charset="0"/>
                <a:cs typeface="Arial" panose="020B0604020202020204" pitchFamily="34" charset="0"/>
              </a:rPr>
              <a:t>Biological Signatures</a:t>
            </a:r>
            <a:br>
              <a:rPr lang="en-US" sz="2000" b="1" dirty="0" smtClean="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 In tree cores here taken from red spruce in WV, we can see growth change in response to the clean air act.</a:t>
            </a:r>
            <a:endParaRPr lang="en-US" sz="2000" dirty="0">
              <a:latin typeface="Arial" panose="020B0604020202020204" pitchFamily="34" charset="0"/>
              <a:cs typeface="Arial" panose="020B0604020202020204" pitchFamily="34" charset="0"/>
            </a:endParaRPr>
          </a:p>
        </p:txBody>
      </p:sp>
      <p:sp>
        <p:nvSpPr>
          <p:cNvPr id="5" name="Rectangle 4"/>
          <p:cNvSpPr/>
          <p:nvPr/>
        </p:nvSpPr>
        <p:spPr>
          <a:xfrm>
            <a:off x="9144000" y="6457890"/>
            <a:ext cx="6096000" cy="400110"/>
          </a:xfrm>
          <a:prstGeom prst="rect">
            <a:avLst/>
          </a:prstGeom>
        </p:spPr>
        <p:txBody>
          <a:bodyPr>
            <a:spAutoFit/>
          </a:bodyPr>
          <a:lstStyle/>
          <a:p>
            <a:r>
              <a:rPr lang="en-US" sz="2000" dirty="0" err="1" smtClean="0">
                <a:latin typeface="Arial" panose="020B0604020202020204" pitchFamily="34" charset="0"/>
                <a:cs typeface="Arial" panose="020B0604020202020204" pitchFamily="34" charset="0"/>
              </a:rPr>
              <a:t>Matthis</a:t>
            </a:r>
            <a:r>
              <a:rPr lang="en-US" sz="2000" dirty="0" smtClean="0">
                <a:latin typeface="Arial" panose="020B0604020202020204" pitchFamily="34" charset="0"/>
                <a:cs typeface="Arial" panose="020B0604020202020204" pitchFamily="34" charset="0"/>
              </a:rPr>
              <a:t> &amp; Thomas, 2018</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58067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75919" y="3244334"/>
            <a:ext cx="5040162" cy="369332"/>
          </a:xfrm>
          <a:prstGeom prst="rect">
            <a:avLst/>
          </a:prstGeom>
        </p:spPr>
        <p:txBody>
          <a:bodyPr wrap="none">
            <a:spAutoFit/>
          </a:bodyPr>
          <a:lstStyle/>
          <a:p>
            <a:r>
              <a:rPr lang="en-US" dirty="0"/>
              <a:t>http://berkeleyearth.org/air-quality-real-time-map/</a:t>
            </a:r>
          </a:p>
        </p:txBody>
      </p:sp>
    </p:spTree>
    <p:extLst>
      <p:ext uri="{BB962C8B-B14F-4D97-AF65-F5344CB8AC3E}">
        <p14:creationId xmlns:p14="http://schemas.microsoft.com/office/powerpoint/2010/main" val="2526336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c/c9/Atmosphere3.svg/400px-Atmosphere3.svg.png">
            <a:extLst>
              <a:ext uri="{FF2B5EF4-FFF2-40B4-BE49-F238E27FC236}">
                <a16:creationId xmlns:a16="http://schemas.microsoft.com/office/drawing/2014/main" xmlns="" id="{B3A9F219-2B0E-4FAD-8D30-D37ED9F5C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277" y="1819388"/>
            <a:ext cx="6511861" cy="3516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27C87B3B-4BA1-46F4-A330-6E1204143104}"/>
              </a:ext>
            </a:extLst>
          </p:cNvPr>
          <p:cNvSpPr txBox="1"/>
          <p:nvPr/>
        </p:nvSpPr>
        <p:spPr>
          <a:xfrm>
            <a:off x="139847" y="22591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The air!</a:t>
            </a:r>
          </a:p>
        </p:txBody>
      </p:sp>
      <p:sp>
        <p:nvSpPr>
          <p:cNvPr id="3" name="TextBox 2">
            <a:extLst>
              <a:ext uri="{FF2B5EF4-FFF2-40B4-BE49-F238E27FC236}">
                <a16:creationId xmlns:a16="http://schemas.microsoft.com/office/drawing/2014/main" xmlns="" id="{478B88F5-6ADA-42DC-A094-B598DC05D59C}"/>
              </a:ext>
            </a:extLst>
          </p:cNvPr>
          <p:cNvSpPr txBox="1"/>
          <p:nvPr/>
        </p:nvSpPr>
        <p:spPr>
          <a:xfrm>
            <a:off x="7551868" y="1194572"/>
            <a:ext cx="368987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Most of the atmosphere is made up of only nitrogen and oxygen</a:t>
            </a:r>
          </a:p>
        </p:txBody>
      </p:sp>
    </p:spTree>
    <p:extLst>
      <p:ext uri="{BB962C8B-B14F-4D97-AF65-F5344CB8AC3E}">
        <p14:creationId xmlns:p14="http://schemas.microsoft.com/office/powerpoint/2010/main" val="3403459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ADAD922-1DB6-4A8D-BB2F-5CF17AE2F84A}"/>
              </a:ext>
            </a:extLst>
          </p:cNvPr>
          <p:cNvPicPr>
            <a:picLocks noChangeAspect="1"/>
          </p:cNvPicPr>
          <p:nvPr/>
        </p:nvPicPr>
        <p:blipFill>
          <a:blip r:embed="rId2"/>
          <a:stretch>
            <a:fillRect/>
          </a:stretch>
        </p:blipFill>
        <p:spPr>
          <a:xfrm>
            <a:off x="2085473" y="96819"/>
            <a:ext cx="8021053" cy="6858000"/>
          </a:xfrm>
          <a:prstGeom prst="rect">
            <a:avLst/>
          </a:prstGeom>
        </p:spPr>
      </p:pic>
    </p:spTree>
    <p:extLst>
      <p:ext uri="{BB962C8B-B14F-4D97-AF65-F5344CB8AC3E}">
        <p14:creationId xmlns:p14="http://schemas.microsoft.com/office/powerpoint/2010/main" val="33944131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1AB83E8-CADD-4F3F-8FD5-9661E55FD162}"/>
              </a:ext>
            </a:extLst>
          </p:cNvPr>
          <p:cNvPicPr>
            <a:picLocks noChangeAspect="1"/>
          </p:cNvPicPr>
          <p:nvPr/>
        </p:nvPicPr>
        <p:blipFill>
          <a:blip r:embed="rId2"/>
          <a:stretch>
            <a:fillRect/>
          </a:stretch>
        </p:blipFill>
        <p:spPr>
          <a:xfrm>
            <a:off x="0" y="-1"/>
            <a:ext cx="12371294" cy="8247529"/>
          </a:xfrm>
          <a:prstGeom prst="rect">
            <a:avLst/>
          </a:prstGeom>
        </p:spPr>
      </p:pic>
      <p:sp>
        <p:nvSpPr>
          <p:cNvPr id="3" name="TextBox 2">
            <a:extLst>
              <a:ext uri="{FF2B5EF4-FFF2-40B4-BE49-F238E27FC236}">
                <a16:creationId xmlns:a16="http://schemas.microsoft.com/office/drawing/2014/main" xmlns="" id="{C4AF1E79-ED05-4E8F-9E63-B3E1A1B06C94}"/>
              </a:ext>
            </a:extLst>
          </p:cNvPr>
          <p:cNvSpPr txBox="1"/>
          <p:nvPr/>
        </p:nvSpPr>
        <p:spPr>
          <a:xfrm>
            <a:off x="7035501" y="4830183"/>
            <a:ext cx="5012911"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hlinkClick r:id="rId3"/>
              </a:rPr>
              <a:t>Super cool pollutant video</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590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BBA9E09-F0F5-4F78-A968-71853035CF79}"/>
              </a:ext>
            </a:extLst>
          </p:cNvPr>
          <p:cNvSpPr/>
          <p:nvPr/>
        </p:nvSpPr>
        <p:spPr>
          <a:xfrm>
            <a:off x="89647" y="1188317"/>
            <a:ext cx="6096000" cy="4801314"/>
          </a:xfrm>
          <a:prstGeom prst="rect">
            <a:avLst/>
          </a:prstGeom>
        </p:spPr>
        <p:txBody>
          <a:bodyPr>
            <a:spAutoFit/>
          </a:bodyPr>
          <a:lstStyle/>
          <a:p>
            <a:r>
              <a:rPr lang="en-US" b="1" dirty="0">
                <a:latin typeface="Arial" panose="020B0604020202020204" pitchFamily="34" charset="0"/>
                <a:cs typeface="Arial" panose="020B0604020202020204" pitchFamily="34" charset="0"/>
              </a:rPr>
              <a:t>Primary Pollutants </a:t>
            </a:r>
          </a:p>
          <a:p>
            <a:r>
              <a:rPr lang="en-US" dirty="0">
                <a:latin typeface="Arial" panose="020B0604020202020204" pitchFamily="34" charset="0"/>
                <a:cs typeface="Arial" panose="020B0604020202020204" pitchFamily="34" charset="0"/>
              </a:rPr>
              <a:t>o Volatile organic compounds (VOCs) such as gases from evaporating gasoline.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Carbon monoxide (CO), which is an odorless gas that is produced by combustion.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NO</a:t>
            </a:r>
            <a:r>
              <a:rPr lang="en-US" baseline="-25000" dirty="0">
                <a:latin typeface="Arial" panose="020B0604020202020204" pitchFamily="34" charset="0"/>
                <a:cs typeface="Arial" panose="020B0604020202020204" pitchFamily="34" charset="0"/>
              </a:rPr>
              <a:t>x</a:t>
            </a:r>
            <a:r>
              <a:rPr lang="en-US" dirty="0">
                <a:latin typeface="Arial" panose="020B0604020202020204" pitchFamily="34" charset="0"/>
                <a:cs typeface="Arial" panose="020B0604020202020204" pitchFamily="34" charset="0"/>
              </a:rPr>
              <a:t>, which includes nitric oxide (NO) and nitrogen dioxide (NO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Sulfur dioxide (SO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which is produced through the combustion of coal.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Particulate matter (PM), which are small suspended particles.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Lead, which we used to add to our gasoline.</a:t>
            </a:r>
          </a:p>
        </p:txBody>
      </p:sp>
      <p:sp>
        <p:nvSpPr>
          <p:cNvPr id="4" name="Rectangle 3">
            <a:extLst>
              <a:ext uri="{FF2B5EF4-FFF2-40B4-BE49-F238E27FC236}">
                <a16:creationId xmlns:a16="http://schemas.microsoft.com/office/drawing/2014/main" xmlns="" id="{34076C28-AC3C-46FC-BB92-DA3F1C627C89}"/>
              </a:ext>
            </a:extLst>
          </p:cNvPr>
          <p:cNvSpPr/>
          <p:nvPr/>
        </p:nvSpPr>
        <p:spPr>
          <a:xfrm>
            <a:off x="6303980" y="1188317"/>
            <a:ext cx="6096000" cy="2031325"/>
          </a:xfrm>
          <a:prstGeom prst="rect">
            <a:avLst/>
          </a:prstGeom>
        </p:spPr>
        <p:txBody>
          <a:bodyPr>
            <a:spAutoFit/>
          </a:bodyPr>
          <a:lstStyle/>
          <a:p>
            <a:r>
              <a:rPr lang="en-US" b="1" dirty="0">
                <a:latin typeface="Arial" panose="020B0604020202020204" pitchFamily="34" charset="0"/>
                <a:cs typeface="Arial" panose="020B0604020202020204" pitchFamily="34" charset="0"/>
              </a:rPr>
              <a:t>Secondary Pollutants  </a:t>
            </a:r>
          </a:p>
          <a:p>
            <a:r>
              <a:rPr lang="en-US" dirty="0">
                <a:latin typeface="Arial" panose="020B0604020202020204" pitchFamily="34" charset="0"/>
                <a:cs typeface="Arial" panose="020B0604020202020204" pitchFamily="34" charset="0"/>
              </a:rPr>
              <a:t>o NO</a:t>
            </a:r>
            <a:r>
              <a:rPr lang="en-US" baseline="-25000"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can produce nitric acid (HNO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Sulfur dioxide (SO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can produce sulfuric acid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SO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 Ozone (O</a:t>
            </a:r>
            <a:r>
              <a:rPr lang="en-US" baseline="-25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which is produced through chemical reactions between nitrogen dioxide, VOCs, and sunlight.</a:t>
            </a:r>
          </a:p>
        </p:txBody>
      </p:sp>
      <p:sp>
        <p:nvSpPr>
          <p:cNvPr id="5" name="TextBox 4">
            <a:extLst>
              <a:ext uri="{FF2B5EF4-FFF2-40B4-BE49-F238E27FC236}">
                <a16:creationId xmlns:a16="http://schemas.microsoft.com/office/drawing/2014/main" xmlns="" id="{46189BE5-9951-4740-A6B1-F9B7BF332A2A}"/>
              </a:ext>
            </a:extLst>
          </p:cNvPr>
          <p:cNvSpPr txBox="1"/>
          <p:nvPr/>
        </p:nvSpPr>
        <p:spPr>
          <a:xfrm>
            <a:off x="139847" y="22591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Pollutants</a:t>
            </a:r>
          </a:p>
        </p:txBody>
      </p:sp>
    </p:spTree>
    <p:extLst>
      <p:ext uri="{BB962C8B-B14F-4D97-AF65-F5344CB8AC3E}">
        <p14:creationId xmlns:p14="http://schemas.microsoft.com/office/powerpoint/2010/main" val="1626011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1C35675-7A6D-4FD3-A8C0-B97E7C7368C4}"/>
              </a:ext>
            </a:extLst>
          </p:cNvPr>
          <p:cNvPicPr>
            <a:picLocks noChangeAspect="1"/>
          </p:cNvPicPr>
          <p:nvPr/>
        </p:nvPicPr>
        <p:blipFill>
          <a:blip r:embed="rId2"/>
          <a:stretch>
            <a:fillRect/>
          </a:stretch>
        </p:blipFill>
        <p:spPr>
          <a:xfrm>
            <a:off x="0" y="0"/>
            <a:ext cx="12192000" cy="7498080"/>
          </a:xfrm>
          <a:prstGeom prst="rect">
            <a:avLst/>
          </a:prstGeom>
        </p:spPr>
      </p:pic>
      <p:sp>
        <p:nvSpPr>
          <p:cNvPr id="3" name="TextBox 2">
            <a:extLst>
              <a:ext uri="{FF2B5EF4-FFF2-40B4-BE49-F238E27FC236}">
                <a16:creationId xmlns:a16="http://schemas.microsoft.com/office/drawing/2014/main" xmlns="" id="{A7FF94ED-144D-4617-B010-B6A8DFC9BDE6}"/>
              </a:ext>
            </a:extLst>
          </p:cNvPr>
          <p:cNvSpPr txBox="1"/>
          <p:nvPr/>
        </p:nvSpPr>
        <p:spPr>
          <a:xfrm>
            <a:off x="311970" y="268941"/>
            <a:ext cx="6164133" cy="584775"/>
          </a:xfrm>
          <a:prstGeom prst="rect">
            <a:avLst/>
          </a:prstGeom>
          <a:noFill/>
        </p:spPr>
        <p:txBody>
          <a:bodyPr wrap="square" rtlCol="0">
            <a:spAutoFit/>
          </a:bodyPr>
          <a:lstStyle/>
          <a:p>
            <a:r>
              <a:rPr lang="en-US" sz="3200" dirty="0">
                <a:ln>
                  <a:solidFill>
                    <a:sysClr val="windowText" lastClr="000000"/>
                  </a:solidFill>
                </a:ln>
                <a:solidFill>
                  <a:schemeClr val="bg1"/>
                </a:solidFill>
                <a:latin typeface="Arial Black" panose="020B0A04020102020204" pitchFamily="34" charset="0"/>
              </a:rPr>
              <a:t>BREAKOUT!</a:t>
            </a:r>
          </a:p>
        </p:txBody>
      </p:sp>
    </p:spTree>
    <p:extLst>
      <p:ext uri="{BB962C8B-B14F-4D97-AF65-F5344CB8AC3E}">
        <p14:creationId xmlns:p14="http://schemas.microsoft.com/office/powerpoint/2010/main" val="2831811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FD5B764-733D-4B10-A085-6C7E02EB000E}"/>
              </a:ext>
            </a:extLst>
          </p:cNvPr>
          <p:cNvPicPr>
            <a:picLocks noChangeAspect="1"/>
          </p:cNvPicPr>
          <p:nvPr/>
        </p:nvPicPr>
        <p:blipFill>
          <a:blip r:embed="rId2"/>
          <a:stretch>
            <a:fillRect/>
          </a:stretch>
        </p:blipFill>
        <p:spPr>
          <a:xfrm>
            <a:off x="2329204" y="0"/>
            <a:ext cx="7533591" cy="6858000"/>
          </a:xfrm>
          <a:prstGeom prst="rect">
            <a:avLst/>
          </a:prstGeom>
        </p:spPr>
      </p:pic>
    </p:spTree>
    <p:extLst>
      <p:ext uri="{BB962C8B-B14F-4D97-AF65-F5344CB8AC3E}">
        <p14:creationId xmlns:p14="http://schemas.microsoft.com/office/powerpoint/2010/main" val="3219043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y is ozone bad">
            <a:extLst>
              <a:ext uri="{FF2B5EF4-FFF2-40B4-BE49-F238E27FC236}">
                <a16:creationId xmlns:a16="http://schemas.microsoft.com/office/drawing/2014/main" xmlns="" id="{0B2A05AF-D4F7-4AC7-8353-6852ED9AC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8451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xmlns="" id="{4562AF9F-1EFB-455B-83B8-03A21A78C6CB}"/>
              </a:ext>
            </a:extLst>
          </p:cNvPr>
          <p:cNvSpPr/>
          <p:nvPr/>
        </p:nvSpPr>
        <p:spPr>
          <a:xfrm>
            <a:off x="433892" y="4723532"/>
            <a:ext cx="6096000" cy="1477328"/>
          </a:xfrm>
          <a:prstGeom prst="rect">
            <a:avLst/>
          </a:prstGeom>
          <a:solidFill>
            <a:schemeClr val="bg1"/>
          </a:solidFill>
        </p:spPr>
        <p:txBody>
          <a:bodyPr>
            <a:spAutoFit/>
          </a:bodyPr>
          <a:lstStyle/>
          <a:p>
            <a:r>
              <a:rPr lang="en-US" dirty="0"/>
              <a:t>Ozone can be helpful or harmful to our health and the environment. In the stratosphere, ozone is produced naturally to block harmful ultraviolet rays from the sun. This is an example of “good” ozone. In the troposphere, ground-level ozone largely contributes to smog. This is “bad” ozone.</a:t>
            </a:r>
          </a:p>
        </p:txBody>
      </p:sp>
      <p:pic>
        <p:nvPicPr>
          <p:cNvPr id="4" name="Picture 3">
            <a:extLst>
              <a:ext uri="{FF2B5EF4-FFF2-40B4-BE49-F238E27FC236}">
                <a16:creationId xmlns:a16="http://schemas.microsoft.com/office/drawing/2014/main" xmlns="" id="{8411B7D5-2B1D-4815-97B1-E69A114C91F4}"/>
              </a:ext>
            </a:extLst>
          </p:cNvPr>
          <p:cNvPicPr>
            <a:picLocks noChangeAspect="1"/>
          </p:cNvPicPr>
          <p:nvPr/>
        </p:nvPicPr>
        <p:blipFill>
          <a:blip r:embed="rId3"/>
          <a:stretch>
            <a:fillRect/>
          </a:stretch>
        </p:blipFill>
        <p:spPr>
          <a:xfrm>
            <a:off x="7207623" y="3604088"/>
            <a:ext cx="5237257" cy="3151727"/>
          </a:xfrm>
          <a:prstGeom prst="rect">
            <a:avLst/>
          </a:prstGeom>
        </p:spPr>
      </p:pic>
    </p:spTree>
    <p:extLst>
      <p:ext uri="{BB962C8B-B14F-4D97-AF65-F5344CB8AC3E}">
        <p14:creationId xmlns:p14="http://schemas.microsoft.com/office/powerpoint/2010/main" val="423968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9E1E8B9-E56A-4FDE-8B6C-5E9DF5A9289B}"/>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xmlns="" id="{2EB3510D-B0B2-4F3D-9542-2BDD68DEDDF8}"/>
              </a:ext>
            </a:extLst>
          </p:cNvPr>
          <p:cNvSpPr/>
          <p:nvPr/>
        </p:nvSpPr>
        <p:spPr>
          <a:xfrm>
            <a:off x="511581" y="522650"/>
            <a:ext cx="1980029" cy="646331"/>
          </a:xfrm>
          <a:prstGeom prst="rect">
            <a:avLst/>
          </a:prstGeom>
        </p:spPr>
        <p:txBody>
          <a:bodyPr wrap="none">
            <a:spAutoFit/>
          </a:bodyPr>
          <a:lstStyle/>
          <a:p>
            <a:r>
              <a:rPr lang="en-US" sz="3600" dirty="0">
                <a:latin typeface="Arial" panose="020B0604020202020204" pitchFamily="34" charset="0"/>
                <a:cs typeface="Arial" panose="020B0604020202020204" pitchFamily="34" charset="0"/>
                <a:hlinkClick r:id="rId3"/>
              </a:rPr>
              <a:t>Aerosols</a:t>
            </a:r>
            <a:endParaRPr lang="en-US" sz="3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xmlns="" id="{E4807E33-BC20-4422-8E48-B9A00E915665}"/>
              </a:ext>
            </a:extLst>
          </p:cNvPr>
          <p:cNvSpPr/>
          <p:nvPr/>
        </p:nvSpPr>
        <p:spPr>
          <a:xfrm>
            <a:off x="5874876" y="1308041"/>
            <a:ext cx="6096000" cy="2031325"/>
          </a:xfrm>
          <a:prstGeom prst="rect">
            <a:avLst/>
          </a:prstGeom>
        </p:spPr>
        <p:txBody>
          <a:bodyPr>
            <a:spAutoFit/>
          </a:bodyPr>
          <a:lstStyle/>
          <a:p>
            <a:r>
              <a:rPr lang="en-US" dirty="0">
                <a:latin typeface="Arial" panose="020B0604020202020204" pitchFamily="34" charset="0"/>
                <a:cs typeface="Arial" panose="020B0604020202020204" pitchFamily="34" charset="0"/>
              </a:rPr>
              <a:t>Come from volcanic eruptions, wildfires, sandstorms,</a:t>
            </a:r>
          </a:p>
          <a:p>
            <a:r>
              <a:rPr lang="en-US" dirty="0">
                <a:latin typeface="Arial" panose="020B0604020202020204" pitchFamily="34" charset="0"/>
                <a:cs typeface="Arial" panose="020B0604020202020204" pitchFamily="34" charset="0"/>
              </a:rPr>
              <a:t>and other natural causes . There are also be man-made</a:t>
            </a:r>
          </a:p>
          <a:p>
            <a:r>
              <a:rPr lang="en-US" dirty="0">
                <a:latin typeface="Arial" panose="020B0604020202020204" pitchFamily="34" charset="0"/>
                <a:cs typeface="Arial" panose="020B0604020202020204" pitchFamily="34" charset="0"/>
              </a:rPr>
              <a:t>sources such as controlled burning, car exhaust fumes, and industrial pollution.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Our weather, climate, the whole thermal state of our planet, and our health is influenced by aerosols</a:t>
            </a:r>
          </a:p>
        </p:txBody>
      </p:sp>
    </p:spTree>
    <p:extLst>
      <p:ext uri="{BB962C8B-B14F-4D97-AF65-F5344CB8AC3E}">
        <p14:creationId xmlns:p14="http://schemas.microsoft.com/office/powerpoint/2010/main" val="4075991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433</Words>
  <Application>Microsoft Office PowerPoint</Application>
  <PresentationFormat>Widescreen</PresentationFormat>
  <Paragraphs>52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JWA</dc:creator>
  <cp:lastModifiedBy>Jeff Atkins</cp:lastModifiedBy>
  <cp:revision>10</cp:revision>
  <dcterms:created xsi:type="dcterms:W3CDTF">2018-10-25T01:06:14Z</dcterms:created>
  <dcterms:modified xsi:type="dcterms:W3CDTF">2018-10-25T15:49:09Z</dcterms:modified>
</cp:coreProperties>
</file>